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80" r:id="rId22"/>
    <p:sldId id="265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B09FF-C2B1-4E3C-9FF1-AF285CF4DED7}" v="24" dt="2025-08-18T09:44:14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6FD76-C66F-44CE-8BC5-EA674995C98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F3CEBB-8683-4852-AF83-F6DD3592DAC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DDL (Data Definition Language): Defines database schema — CREATE, ALTER, DROP, TRUNCATE</a:t>
          </a:r>
          <a:endParaRPr lang="en-US" dirty="0"/>
        </a:p>
      </dgm:t>
    </dgm:pt>
    <dgm:pt modelId="{231CCC46-675B-457D-AB63-8B378DF4918B}" type="parTrans" cxnId="{76BC24FA-E289-47D7-8C44-6952B1D56E32}">
      <dgm:prSet/>
      <dgm:spPr/>
      <dgm:t>
        <a:bodyPr/>
        <a:lstStyle/>
        <a:p>
          <a:endParaRPr lang="en-US"/>
        </a:p>
      </dgm:t>
    </dgm:pt>
    <dgm:pt modelId="{9439A03F-4C95-4B5A-B088-9BAF47C7A88F}" type="sibTrans" cxnId="{76BC24FA-E289-47D7-8C44-6952B1D56E32}">
      <dgm:prSet/>
      <dgm:spPr/>
      <dgm:t>
        <a:bodyPr/>
        <a:lstStyle/>
        <a:p>
          <a:endParaRPr lang="en-US"/>
        </a:p>
      </dgm:t>
    </dgm:pt>
    <dgm:pt modelId="{92A67AF1-607C-426F-ACE3-FC16F0A5BE4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DML (Data Manipulation Language): Handles data within tables — </a:t>
          </a:r>
        </a:p>
        <a:p>
          <a:pPr>
            <a:lnSpc>
              <a:spcPct val="100000"/>
            </a:lnSpc>
          </a:pPr>
          <a:r>
            <a:rPr lang="en-IN" dirty="0"/>
            <a:t>INSERT, UPDATE, DELETE.</a:t>
          </a:r>
          <a:endParaRPr lang="en-US" dirty="0"/>
        </a:p>
      </dgm:t>
    </dgm:pt>
    <dgm:pt modelId="{75030303-9B6A-4128-88E9-1C43D11C2969}" type="parTrans" cxnId="{A78DB666-A825-458B-9350-55E6C214B48A}">
      <dgm:prSet/>
      <dgm:spPr/>
      <dgm:t>
        <a:bodyPr/>
        <a:lstStyle/>
        <a:p>
          <a:endParaRPr lang="en-US"/>
        </a:p>
      </dgm:t>
    </dgm:pt>
    <dgm:pt modelId="{A2DC2B63-D03A-4CDE-8806-65E509991C32}" type="sibTrans" cxnId="{A78DB666-A825-458B-9350-55E6C214B48A}">
      <dgm:prSet/>
      <dgm:spPr/>
      <dgm:t>
        <a:bodyPr/>
        <a:lstStyle/>
        <a:p>
          <a:endParaRPr lang="en-US"/>
        </a:p>
      </dgm:t>
    </dgm:pt>
    <dgm:pt modelId="{F97AA4D1-3882-4A6F-BE61-318DAF67B3A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DCL (Data Control Language): Manages access permissions — GRANT, REVOKE.</a:t>
          </a:r>
          <a:endParaRPr lang="en-US" dirty="0"/>
        </a:p>
      </dgm:t>
    </dgm:pt>
    <dgm:pt modelId="{7BD21436-2D37-4AEB-B4ED-EB5E1F0D4B4B}" type="parTrans" cxnId="{D5FCD7DC-A170-4739-AB8D-40A0AEE4A96E}">
      <dgm:prSet/>
      <dgm:spPr/>
      <dgm:t>
        <a:bodyPr/>
        <a:lstStyle/>
        <a:p>
          <a:endParaRPr lang="en-US"/>
        </a:p>
      </dgm:t>
    </dgm:pt>
    <dgm:pt modelId="{A5966307-52B8-4BDC-AFF2-BD1F845731A3}" type="sibTrans" cxnId="{D5FCD7DC-A170-4739-AB8D-40A0AEE4A96E}">
      <dgm:prSet/>
      <dgm:spPr/>
      <dgm:t>
        <a:bodyPr/>
        <a:lstStyle/>
        <a:p>
          <a:endParaRPr lang="en-US"/>
        </a:p>
      </dgm:t>
    </dgm:pt>
    <dgm:pt modelId="{AC9BE02C-8950-40BD-8C89-F53C752F9C7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TCL (Transaction Control Language): Controls transactions — COMMIT, ROLLBACK.</a:t>
          </a:r>
          <a:endParaRPr lang="en-US"/>
        </a:p>
      </dgm:t>
    </dgm:pt>
    <dgm:pt modelId="{F03C437A-B465-4C5B-ADD9-989A89C30F79}" type="parTrans" cxnId="{D68AE4A4-DEFD-4EF0-B693-F0054C2E3245}">
      <dgm:prSet/>
      <dgm:spPr/>
      <dgm:t>
        <a:bodyPr/>
        <a:lstStyle/>
        <a:p>
          <a:endParaRPr lang="en-US"/>
        </a:p>
      </dgm:t>
    </dgm:pt>
    <dgm:pt modelId="{65B1860E-268D-4E28-ACAE-3C81847EA7E3}" type="sibTrans" cxnId="{D68AE4A4-DEFD-4EF0-B693-F0054C2E3245}">
      <dgm:prSet/>
      <dgm:spPr/>
      <dgm:t>
        <a:bodyPr/>
        <a:lstStyle/>
        <a:p>
          <a:endParaRPr lang="en-US"/>
        </a:p>
      </dgm:t>
    </dgm:pt>
    <dgm:pt modelId="{237A5534-7506-456D-B0E9-5FEFC1FDBB0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DQL (Data Query Language): Queries data — SELECT.</a:t>
          </a:r>
          <a:endParaRPr lang="en-US" dirty="0"/>
        </a:p>
      </dgm:t>
    </dgm:pt>
    <dgm:pt modelId="{936F11B7-883F-4BE3-8F2D-E5B0A684F442}" type="parTrans" cxnId="{A2BB71AF-93BC-47A3-8ED3-19D13C1BE447}">
      <dgm:prSet/>
      <dgm:spPr/>
      <dgm:t>
        <a:bodyPr/>
        <a:lstStyle/>
        <a:p>
          <a:endParaRPr lang="en-US"/>
        </a:p>
      </dgm:t>
    </dgm:pt>
    <dgm:pt modelId="{0DBA129C-1BD2-41EF-A7E3-1C4235C1A322}" type="sibTrans" cxnId="{A2BB71AF-93BC-47A3-8ED3-19D13C1BE447}">
      <dgm:prSet/>
      <dgm:spPr/>
      <dgm:t>
        <a:bodyPr/>
        <a:lstStyle/>
        <a:p>
          <a:endParaRPr lang="en-US"/>
        </a:p>
      </dgm:t>
    </dgm:pt>
    <dgm:pt modelId="{0A56AE2D-5D63-4F70-895A-21B0EE2B79DC}" type="pres">
      <dgm:prSet presAssocID="{F3A6FD76-C66F-44CE-8BC5-EA674995C982}" presName="root" presStyleCnt="0">
        <dgm:presLayoutVars>
          <dgm:dir/>
          <dgm:resizeHandles val="exact"/>
        </dgm:presLayoutVars>
      </dgm:prSet>
      <dgm:spPr/>
    </dgm:pt>
    <dgm:pt modelId="{BA54A50F-0A47-4320-9A1C-3D47527EF181}" type="pres">
      <dgm:prSet presAssocID="{F8F3CEBB-8683-4852-AF83-F6DD3592DAC7}" presName="compNode" presStyleCnt="0"/>
      <dgm:spPr/>
    </dgm:pt>
    <dgm:pt modelId="{78405D17-FA11-4FE2-A69D-2C82A455BAAB}" type="pres">
      <dgm:prSet presAssocID="{F8F3CEBB-8683-4852-AF83-F6DD3592DA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F80FBCD-5988-4B2E-A6ED-3ED7A44CBDFD}" type="pres">
      <dgm:prSet presAssocID="{F8F3CEBB-8683-4852-AF83-F6DD3592DAC7}" presName="spaceRect" presStyleCnt="0"/>
      <dgm:spPr/>
    </dgm:pt>
    <dgm:pt modelId="{9C209B65-6C74-42F6-8294-B0FC9D2D6888}" type="pres">
      <dgm:prSet presAssocID="{F8F3CEBB-8683-4852-AF83-F6DD3592DAC7}" presName="textRect" presStyleLbl="revTx" presStyleIdx="0" presStyleCnt="5">
        <dgm:presLayoutVars>
          <dgm:chMax val="1"/>
          <dgm:chPref val="1"/>
        </dgm:presLayoutVars>
      </dgm:prSet>
      <dgm:spPr/>
    </dgm:pt>
    <dgm:pt modelId="{60CF34D5-432E-4DF2-B538-241211B7F8BE}" type="pres">
      <dgm:prSet presAssocID="{9439A03F-4C95-4B5A-B088-9BAF47C7A88F}" presName="sibTrans" presStyleCnt="0"/>
      <dgm:spPr/>
    </dgm:pt>
    <dgm:pt modelId="{D435E1EF-3433-4E4E-934F-3D7A3E3FE163}" type="pres">
      <dgm:prSet presAssocID="{92A67AF1-607C-426F-ACE3-FC16F0A5BE40}" presName="compNode" presStyleCnt="0"/>
      <dgm:spPr/>
    </dgm:pt>
    <dgm:pt modelId="{DA011AB0-20FF-4DB9-9000-4A5B1CEBCEC9}" type="pres">
      <dgm:prSet presAssocID="{92A67AF1-607C-426F-ACE3-FC16F0A5BE4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A17F9BC-9090-4172-9CDB-0182A3B15044}" type="pres">
      <dgm:prSet presAssocID="{92A67AF1-607C-426F-ACE3-FC16F0A5BE40}" presName="spaceRect" presStyleCnt="0"/>
      <dgm:spPr/>
    </dgm:pt>
    <dgm:pt modelId="{051939DE-B268-49D8-A4CD-13772DA6F0A5}" type="pres">
      <dgm:prSet presAssocID="{92A67AF1-607C-426F-ACE3-FC16F0A5BE40}" presName="textRect" presStyleLbl="revTx" presStyleIdx="1" presStyleCnt="5">
        <dgm:presLayoutVars>
          <dgm:chMax val="1"/>
          <dgm:chPref val="1"/>
        </dgm:presLayoutVars>
      </dgm:prSet>
      <dgm:spPr/>
    </dgm:pt>
    <dgm:pt modelId="{54E67EBF-8AB0-43DE-A552-3CD5A5EC9274}" type="pres">
      <dgm:prSet presAssocID="{A2DC2B63-D03A-4CDE-8806-65E509991C32}" presName="sibTrans" presStyleCnt="0"/>
      <dgm:spPr/>
    </dgm:pt>
    <dgm:pt modelId="{464F3634-DD8C-43F8-BC3B-13627C66DA5B}" type="pres">
      <dgm:prSet presAssocID="{F97AA4D1-3882-4A6F-BE61-318DAF67B3AD}" presName="compNode" presStyleCnt="0"/>
      <dgm:spPr/>
    </dgm:pt>
    <dgm:pt modelId="{47194FCE-DFF1-4F83-8803-B2CA5B1EAA9C}" type="pres">
      <dgm:prSet presAssocID="{F97AA4D1-3882-4A6F-BE61-318DAF67B3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A5599F0-02C0-478A-ABEE-48901C67005D}" type="pres">
      <dgm:prSet presAssocID="{F97AA4D1-3882-4A6F-BE61-318DAF67B3AD}" presName="spaceRect" presStyleCnt="0"/>
      <dgm:spPr/>
    </dgm:pt>
    <dgm:pt modelId="{6C5A2097-DA42-4BE9-81E4-5BFD6D8C102A}" type="pres">
      <dgm:prSet presAssocID="{F97AA4D1-3882-4A6F-BE61-318DAF67B3AD}" presName="textRect" presStyleLbl="revTx" presStyleIdx="2" presStyleCnt="5">
        <dgm:presLayoutVars>
          <dgm:chMax val="1"/>
          <dgm:chPref val="1"/>
        </dgm:presLayoutVars>
      </dgm:prSet>
      <dgm:spPr/>
    </dgm:pt>
    <dgm:pt modelId="{B06AB144-5054-460A-A4A6-613E6BE9ABED}" type="pres">
      <dgm:prSet presAssocID="{A5966307-52B8-4BDC-AFF2-BD1F845731A3}" presName="sibTrans" presStyleCnt="0"/>
      <dgm:spPr/>
    </dgm:pt>
    <dgm:pt modelId="{4A174520-9CCD-4481-B11E-B8E90CAB5A33}" type="pres">
      <dgm:prSet presAssocID="{AC9BE02C-8950-40BD-8C89-F53C752F9C78}" presName="compNode" presStyleCnt="0"/>
      <dgm:spPr/>
    </dgm:pt>
    <dgm:pt modelId="{819C623D-3C49-4618-8B96-4D8B9A455321}" type="pres">
      <dgm:prSet presAssocID="{AC9BE02C-8950-40BD-8C89-F53C752F9C7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5D00649-8B03-44E0-AB15-EBA613328AD2}" type="pres">
      <dgm:prSet presAssocID="{AC9BE02C-8950-40BD-8C89-F53C752F9C78}" presName="spaceRect" presStyleCnt="0"/>
      <dgm:spPr/>
    </dgm:pt>
    <dgm:pt modelId="{FD0B918C-45B6-4D41-B360-5DEB028B21D3}" type="pres">
      <dgm:prSet presAssocID="{AC9BE02C-8950-40BD-8C89-F53C752F9C78}" presName="textRect" presStyleLbl="revTx" presStyleIdx="3" presStyleCnt="5">
        <dgm:presLayoutVars>
          <dgm:chMax val="1"/>
          <dgm:chPref val="1"/>
        </dgm:presLayoutVars>
      </dgm:prSet>
      <dgm:spPr/>
    </dgm:pt>
    <dgm:pt modelId="{1A81A41E-DC6C-4C7C-BDCD-50426973A23D}" type="pres">
      <dgm:prSet presAssocID="{65B1860E-268D-4E28-ACAE-3C81847EA7E3}" presName="sibTrans" presStyleCnt="0"/>
      <dgm:spPr/>
    </dgm:pt>
    <dgm:pt modelId="{3457759F-20E9-458B-A72F-915A1220FCDD}" type="pres">
      <dgm:prSet presAssocID="{237A5534-7506-456D-B0E9-5FEFC1FDBB0F}" presName="compNode" presStyleCnt="0"/>
      <dgm:spPr/>
    </dgm:pt>
    <dgm:pt modelId="{EC0F78BB-3DBF-40E0-BF08-24F805FC47F2}" type="pres">
      <dgm:prSet presAssocID="{237A5534-7506-456D-B0E9-5FEFC1FDBB0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F1BCEF4-305C-40CD-A173-E6F4A5447325}" type="pres">
      <dgm:prSet presAssocID="{237A5534-7506-456D-B0E9-5FEFC1FDBB0F}" presName="spaceRect" presStyleCnt="0"/>
      <dgm:spPr/>
    </dgm:pt>
    <dgm:pt modelId="{35714677-228E-4133-99B2-4A3306964771}" type="pres">
      <dgm:prSet presAssocID="{237A5534-7506-456D-B0E9-5FEFC1FDBB0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5A43401-3592-4607-B3AE-642A3370DED7}" type="presOf" srcId="{AC9BE02C-8950-40BD-8C89-F53C752F9C78}" destId="{FD0B918C-45B6-4D41-B360-5DEB028B21D3}" srcOrd="0" destOrd="0" presId="urn:microsoft.com/office/officeart/2018/2/layout/IconLabelList"/>
    <dgm:cxn modelId="{58D0760E-9F7F-4C5D-BF02-626BA24D6071}" type="presOf" srcId="{F97AA4D1-3882-4A6F-BE61-318DAF67B3AD}" destId="{6C5A2097-DA42-4BE9-81E4-5BFD6D8C102A}" srcOrd="0" destOrd="0" presId="urn:microsoft.com/office/officeart/2018/2/layout/IconLabelList"/>
    <dgm:cxn modelId="{85126A38-F8F7-4FD8-BE3E-BC6FC8F6C916}" type="presOf" srcId="{237A5534-7506-456D-B0E9-5FEFC1FDBB0F}" destId="{35714677-228E-4133-99B2-4A3306964771}" srcOrd="0" destOrd="0" presId="urn:microsoft.com/office/officeart/2018/2/layout/IconLabelList"/>
    <dgm:cxn modelId="{D234B738-270B-48AA-AC5D-1E54E05C9E95}" type="presOf" srcId="{F8F3CEBB-8683-4852-AF83-F6DD3592DAC7}" destId="{9C209B65-6C74-42F6-8294-B0FC9D2D6888}" srcOrd="0" destOrd="0" presId="urn:microsoft.com/office/officeart/2018/2/layout/IconLabelList"/>
    <dgm:cxn modelId="{A78DB666-A825-458B-9350-55E6C214B48A}" srcId="{F3A6FD76-C66F-44CE-8BC5-EA674995C982}" destId="{92A67AF1-607C-426F-ACE3-FC16F0A5BE40}" srcOrd="1" destOrd="0" parTransId="{75030303-9B6A-4128-88E9-1C43D11C2969}" sibTransId="{A2DC2B63-D03A-4CDE-8806-65E509991C32}"/>
    <dgm:cxn modelId="{EAB2CF9E-3628-40DF-8306-01F2144B17D1}" type="presOf" srcId="{92A67AF1-607C-426F-ACE3-FC16F0A5BE40}" destId="{051939DE-B268-49D8-A4CD-13772DA6F0A5}" srcOrd="0" destOrd="0" presId="urn:microsoft.com/office/officeart/2018/2/layout/IconLabelList"/>
    <dgm:cxn modelId="{D68AE4A4-DEFD-4EF0-B693-F0054C2E3245}" srcId="{F3A6FD76-C66F-44CE-8BC5-EA674995C982}" destId="{AC9BE02C-8950-40BD-8C89-F53C752F9C78}" srcOrd="3" destOrd="0" parTransId="{F03C437A-B465-4C5B-ADD9-989A89C30F79}" sibTransId="{65B1860E-268D-4E28-ACAE-3C81847EA7E3}"/>
    <dgm:cxn modelId="{A2BB71AF-93BC-47A3-8ED3-19D13C1BE447}" srcId="{F3A6FD76-C66F-44CE-8BC5-EA674995C982}" destId="{237A5534-7506-456D-B0E9-5FEFC1FDBB0F}" srcOrd="4" destOrd="0" parTransId="{936F11B7-883F-4BE3-8F2D-E5B0A684F442}" sibTransId="{0DBA129C-1BD2-41EF-A7E3-1C4235C1A322}"/>
    <dgm:cxn modelId="{D5FCD7DC-A170-4739-AB8D-40A0AEE4A96E}" srcId="{F3A6FD76-C66F-44CE-8BC5-EA674995C982}" destId="{F97AA4D1-3882-4A6F-BE61-318DAF67B3AD}" srcOrd="2" destOrd="0" parTransId="{7BD21436-2D37-4AEB-B4ED-EB5E1F0D4B4B}" sibTransId="{A5966307-52B8-4BDC-AFF2-BD1F845731A3}"/>
    <dgm:cxn modelId="{0A35BBEC-19DD-4018-AACE-1D316B26F97E}" type="presOf" srcId="{F3A6FD76-C66F-44CE-8BC5-EA674995C982}" destId="{0A56AE2D-5D63-4F70-895A-21B0EE2B79DC}" srcOrd="0" destOrd="0" presId="urn:microsoft.com/office/officeart/2018/2/layout/IconLabelList"/>
    <dgm:cxn modelId="{76BC24FA-E289-47D7-8C44-6952B1D56E32}" srcId="{F3A6FD76-C66F-44CE-8BC5-EA674995C982}" destId="{F8F3CEBB-8683-4852-AF83-F6DD3592DAC7}" srcOrd="0" destOrd="0" parTransId="{231CCC46-675B-457D-AB63-8B378DF4918B}" sibTransId="{9439A03F-4C95-4B5A-B088-9BAF47C7A88F}"/>
    <dgm:cxn modelId="{1DE94D9E-79DD-42B8-9B97-C760EACD9855}" type="presParOf" srcId="{0A56AE2D-5D63-4F70-895A-21B0EE2B79DC}" destId="{BA54A50F-0A47-4320-9A1C-3D47527EF181}" srcOrd="0" destOrd="0" presId="urn:microsoft.com/office/officeart/2018/2/layout/IconLabelList"/>
    <dgm:cxn modelId="{EF85382C-607C-428C-B6F2-FF99C201C82E}" type="presParOf" srcId="{BA54A50F-0A47-4320-9A1C-3D47527EF181}" destId="{78405D17-FA11-4FE2-A69D-2C82A455BAAB}" srcOrd="0" destOrd="0" presId="urn:microsoft.com/office/officeart/2018/2/layout/IconLabelList"/>
    <dgm:cxn modelId="{F3F0DE29-E168-4662-B5FE-29BA22E00646}" type="presParOf" srcId="{BA54A50F-0A47-4320-9A1C-3D47527EF181}" destId="{2F80FBCD-5988-4B2E-A6ED-3ED7A44CBDFD}" srcOrd="1" destOrd="0" presId="urn:microsoft.com/office/officeart/2018/2/layout/IconLabelList"/>
    <dgm:cxn modelId="{33D76F86-A3C1-4835-AA46-5AFC6F9A0B91}" type="presParOf" srcId="{BA54A50F-0A47-4320-9A1C-3D47527EF181}" destId="{9C209B65-6C74-42F6-8294-B0FC9D2D6888}" srcOrd="2" destOrd="0" presId="urn:microsoft.com/office/officeart/2018/2/layout/IconLabelList"/>
    <dgm:cxn modelId="{0B3A1E20-AA27-480F-999F-258FA403B082}" type="presParOf" srcId="{0A56AE2D-5D63-4F70-895A-21B0EE2B79DC}" destId="{60CF34D5-432E-4DF2-B538-241211B7F8BE}" srcOrd="1" destOrd="0" presId="urn:microsoft.com/office/officeart/2018/2/layout/IconLabelList"/>
    <dgm:cxn modelId="{29521E9E-9338-47C5-82E3-AE3553E44AF7}" type="presParOf" srcId="{0A56AE2D-5D63-4F70-895A-21B0EE2B79DC}" destId="{D435E1EF-3433-4E4E-934F-3D7A3E3FE163}" srcOrd="2" destOrd="0" presId="urn:microsoft.com/office/officeart/2018/2/layout/IconLabelList"/>
    <dgm:cxn modelId="{0BCCB140-8ED2-47C4-B341-846FFD698D13}" type="presParOf" srcId="{D435E1EF-3433-4E4E-934F-3D7A3E3FE163}" destId="{DA011AB0-20FF-4DB9-9000-4A5B1CEBCEC9}" srcOrd="0" destOrd="0" presId="urn:microsoft.com/office/officeart/2018/2/layout/IconLabelList"/>
    <dgm:cxn modelId="{FDBE5C13-417F-4FF9-8FE3-7C4F6FD1B452}" type="presParOf" srcId="{D435E1EF-3433-4E4E-934F-3D7A3E3FE163}" destId="{2A17F9BC-9090-4172-9CDB-0182A3B15044}" srcOrd="1" destOrd="0" presId="urn:microsoft.com/office/officeart/2018/2/layout/IconLabelList"/>
    <dgm:cxn modelId="{D0BD52EF-514E-4124-95F1-7744608EDAC8}" type="presParOf" srcId="{D435E1EF-3433-4E4E-934F-3D7A3E3FE163}" destId="{051939DE-B268-49D8-A4CD-13772DA6F0A5}" srcOrd="2" destOrd="0" presId="urn:microsoft.com/office/officeart/2018/2/layout/IconLabelList"/>
    <dgm:cxn modelId="{92764D21-E361-480E-A9A2-B5D9DE8A48A9}" type="presParOf" srcId="{0A56AE2D-5D63-4F70-895A-21B0EE2B79DC}" destId="{54E67EBF-8AB0-43DE-A552-3CD5A5EC9274}" srcOrd="3" destOrd="0" presId="urn:microsoft.com/office/officeart/2018/2/layout/IconLabelList"/>
    <dgm:cxn modelId="{5B1745AB-291D-4E69-819E-CE28BBE7997A}" type="presParOf" srcId="{0A56AE2D-5D63-4F70-895A-21B0EE2B79DC}" destId="{464F3634-DD8C-43F8-BC3B-13627C66DA5B}" srcOrd="4" destOrd="0" presId="urn:microsoft.com/office/officeart/2018/2/layout/IconLabelList"/>
    <dgm:cxn modelId="{CFC632B5-B046-4653-BBA8-C4B3918FE3AA}" type="presParOf" srcId="{464F3634-DD8C-43F8-BC3B-13627C66DA5B}" destId="{47194FCE-DFF1-4F83-8803-B2CA5B1EAA9C}" srcOrd="0" destOrd="0" presId="urn:microsoft.com/office/officeart/2018/2/layout/IconLabelList"/>
    <dgm:cxn modelId="{789C1166-302B-4414-814F-0F1FC6ABB1EC}" type="presParOf" srcId="{464F3634-DD8C-43F8-BC3B-13627C66DA5B}" destId="{DA5599F0-02C0-478A-ABEE-48901C67005D}" srcOrd="1" destOrd="0" presId="urn:microsoft.com/office/officeart/2018/2/layout/IconLabelList"/>
    <dgm:cxn modelId="{BBAF3B54-C9DF-43DA-AE50-DA316B1F2550}" type="presParOf" srcId="{464F3634-DD8C-43F8-BC3B-13627C66DA5B}" destId="{6C5A2097-DA42-4BE9-81E4-5BFD6D8C102A}" srcOrd="2" destOrd="0" presId="urn:microsoft.com/office/officeart/2018/2/layout/IconLabelList"/>
    <dgm:cxn modelId="{B3D687B6-2761-46DB-A3ED-12E31BC4BB0D}" type="presParOf" srcId="{0A56AE2D-5D63-4F70-895A-21B0EE2B79DC}" destId="{B06AB144-5054-460A-A4A6-613E6BE9ABED}" srcOrd="5" destOrd="0" presId="urn:microsoft.com/office/officeart/2018/2/layout/IconLabelList"/>
    <dgm:cxn modelId="{FE66FDCB-362A-446C-9F89-5DA6C8072682}" type="presParOf" srcId="{0A56AE2D-5D63-4F70-895A-21B0EE2B79DC}" destId="{4A174520-9CCD-4481-B11E-B8E90CAB5A33}" srcOrd="6" destOrd="0" presId="urn:microsoft.com/office/officeart/2018/2/layout/IconLabelList"/>
    <dgm:cxn modelId="{DA2CF902-4E48-44F9-A879-2CDD276EBCA7}" type="presParOf" srcId="{4A174520-9CCD-4481-B11E-B8E90CAB5A33}" destId="{819C623D-3C49-4618-8B96-4D8B9A455321}" srcOrd="0" destOrd="0" presId="urn:microsoft.com/office/officeart/2018/2/layout/IconLabelList"/>
    <dgm:cxn modelId="{377EDC54-360C-40CF-8102-84F28558AF01}" type="presParOf" srcId="{4A174520-9CCD-4481-B11E-B8E90CAB5A33}" destId="{35D00649-8B03-44E0-AB15-EBA613328AD2}" srcOrd="1" destOrd="0" presId="urn:microsoft.com/office/officeart/2018/2/layout/IconLabelList"/>
    <dgm:cxn modelId="{1ABFE1A9-D054-4890-96FB-1A4BB79A14AD}" type="presParOf" srcId="{4A174520-9CCD-4481-B11E-B8E90CAB5A33}" destId="{FD0B918C-45B6-4D41-B360-5DEB028B21D3}" srcOrd="2" destOrd="0" presId="urn:microsoft.com/office/officeart/2018/2/layout/IconLabelList"/>
    <dgm:cxn modelId="{4F5C58AA-563A-4C47-B181-81070E64E86C}" type="presParOf" srcId="{0A56AE2D-5D63-4F70-895A-21B0EE2B79DC}" destId="{1A81A41E-DC6C-4C7C-BDCD-50426973A23D}" srcOrd="7" destOrd="0" presId="urn:microsoft.com/office/officeart/2018/2/layout/IconLabelList"/>
    <dgm:cxn modelId="{91BF506F-94FC-4708-9BE3-546D29AC0C77}" type="presParOf" srcId="{0A56AE2D-5D63-4F70-895A-21B0EE2B79DC}" destId="{3457759F-20E9-458B-A72F-915A1220FCDD}" srcOrd="8" destOrd="0" presId="urn:microsoft.com/office/officeart/2018/2/layout/IconLabelList"/>
    <dgm:cxn modelId="{0EE7FC90-FADE-4029-A51C-2313FC46E210}" type="presParOf" srcId="{3457759F-20E9-458B-A72F-915A1220FCDD}" destId="{EC0F78BB-3DBF-40E0-BF08-24F805FC47F2}" srcOrd="0" destOrd="0" presId="urn:microsoft.com/office/officeart/2018/2/layout/IconLabelList"/>
    <dgm:cxn modelId="{7B91ADD1-7BE4-4FF7-BD47-8554DE5DE527}" type="presParOf" srcId="{3457759F-20E9-458B-A72F-915A1220FCDD}" destId="{AF1BCEF4-305C-40CD-A173-E6F4A5447325}" srcOrd="1" destOrd="0" presId="urn:microsoft.com/office/officeart/2018/2/layout/IconLabelList"/>
    <dgm:cxn modelId="{43F071F3-78E2-4E3A-BBE6-3A284A5A08F3}" type="presParOf" srcId="{3457759F-20E9-458B-A72F-915A1220FCDD}" destId="{35714677-228E-4133-99B2-4A33069647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5D17-FA11-4FE2-A69D-2C82A455BAAB}">
      <dsp:nvSpPr>
        <dsp:cNvPr id="0" name=""/>
        <dsp:cNvSpPr/>
      </dsp:nvSpPr>
      <dsp:spPr>
        <a:xfrm>
          <a:off x="668479" y="592311"/>
          <a:ext cx="966032" cy="9660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09B65-6C74-42F6-8294-B0FC9D2D6888}">
      <dsp:nvSpPr>
        <dsp:cNvPr id="0" name=""/>
        <dsp:cNvSpPr/>
      </dsp:nvSpPr>
      <dsp:spPr>
        <a:xfrm>
          <a:off x="78126" y="1911755"/>
          <a:ext cx="2146739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DDL (Data Definition Language): Defines database schema — CREATE, ALTER, DROP, TRUNCATE</a:t>
          </a:r>
          <a:endParaRPr lang="en-US" sz="1100" kern="1200" dirty="0"/>
        </a:p>
      </dsp:txBody>
      <dsp:txXfrm>
        <a:off x="78126" y="1911755"/>
        <a:ext cx="2146739" cy="765000"/>
      </dsp:txXfrm>
    </dsp:sp>
    <dsp:sp modelId="{DA011AB0-20FF-4DB9-9000-4A5B1CEBCEC9}">
      <dsp:nvSpPr>
        <dsp:cNvPr id="0" name=""/>
        <dsp:cNvSpPr/>
      </dsp:nvSpPr>
      <dsp:spPr>
        <a:xfrm>
          <a:off x="3190898" y="592311"/>
          <a:ext cx="966032" cy="9660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939DE-B268-49D8-A4CD-13772DA6F0A5}">
      <dsp:nvSpPr>
        <dsp:cNvPr id="0" name=""/>
        <dsp:cNvSpPr/>
      </dsp:nvSpPr>
      <dsp:spPr>
        <a:xfrm>
          <a:off x="2600544" y="1911755"/>
          <a:ext cx="2146739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DML (Data Manipulation Language): Handles data within tables —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INSERT, UPDATE, DELETE.</a:t>
          </a:r>
          <a:endParaRPr lang="en-US" sz="1100" kern="1200" dirty="0"/>
        </a:p>
      </dsp:txBody>
      <dsp:txXfrm>
        <a:off x="2600544" y="1911755"/>
        <a:ext cx="2146739" cy="765000"/>
      </dsp:txXfrm>
    </dsp:sp>
    <dsp:sp modelId="{47194FCE-DFF1-4F83-8803-B2CA5B1EAA9C}">
      <dsp:nvSpPr>
        <dsp:cNvPr id="0" name=""/>
        <dsp:cNvSpPr/>
      </dsp:nvSpPr>
      <dsp:spPr>
        <a:xfrm>
          <a:off x="5713316" y="592311"/>
          <a:ext cx="966032" cy="9660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A2097-DA42-4BE9-81E4-5BFD6D8C102A}">
      <dsp:nvSpPr>
        <dsp:cNvPr id="0" name=""/>
        <dsp:cNvSpPr/>
      </dsp:nvSpPr>
      <dsp:spPr>
        <a:xfrm>
          <a:off x="5122963" y="1911755"/>
          <a:ext cx="2146739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DCL (Data Control Language): Manages access permissions — GRANT, REVOKE.</a:t>
          </a:r>
          <a:endParaRPr lang="en-US" sz="1100" kern="1200" dirty="0"/>
        </a:p>
      </dsp:txBody>
      <dsp:txXfrm>
        <a:off x="5122963" y="1911755"/>
        <a:ext cx="2146739" cy="765000"/>
      </dsp:txXfrm>
    </dsp:sp>
    <dsp:sp modelId="{819C623D-3C49-4618-8B96-4D8B9A455321}">
      <dsp:nvSpPr>
        <dsp:cNvPr id="0" name=""/>
        <dsp:cNvSpPr/>
      </dsp:nvSpPr>
      <dsp:spPr>
        <a:xfrm>
          <a:off x="1929688" y="3213440"/>
          <a:ext cx="966032" cy="9660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B918C-45B6-4D41-B360-5DEB028B21D3}">
      <dsp:nvSpPr>
        <dsp:cNvPr id="0" name=""/>
        <dsp:cNvSpPr/>
      </dsp:nvSpPr>
      <dsp:spPr>
        <a:xfrm>
          <a:off x="1339335" y="4532884"/>
          <a:ext cx="2146739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TCL (Transaction Control Language): Controls transactions — COMMIT, ROLLBACK.</a:t>
          </a:r>
          <a:endParaRPr lang="en-US" sz="1100" kern="1200"/>
        </a:p>
      </dsp:txBody>
      <dsp:txXfrm>
        <a:off x="1339335" y="4532884"/>
        <a:ext cx="2146739" cy="765000"/>
      </dsp:txXfrm>
    </dsp:sp>
    <dsp:sp modelId="{EC0F78BB-3DBF-40E0-BF08-24F805FC47F2}">
      <dsp:nvSpPr>
        <dsp:cNvPr id="0" name=""/>
        <dsp:cNvSpPr/>
      </dsp:nvSpPr>
      <dsp:spPr>
        <a:xfrm>
          <a:off x="4452107" y="3213440"/>
          <a:ext cx="966032" cy="96603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14677-228E-4133-99B2-4A3306964771}">
      <dsp:nvSpPr>
        <dsp:cNvPr id="0" name=""/>
        <dsp:cNvSpPr/>
      </dsp:nvSpPr>
      <dsp:spPr>
        <a:xfrm>
          <a:off x="3861754" y="4532884"/>
          <a:ext cx="2146739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DQL (Data Query Language): Queries data — SELECT.</a:t>
          </a:r>
          <a:endParaRPr lang="en-US" sz="1100" kern="1200" dirty="0"/>
        </a:p>
      </dsp:txBody>
      <dsp:txXfrm>
        <a:off x="3861754" y="4532884"/>
        <a:ext cx="2146739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8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795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35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87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96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6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4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5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5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0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4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25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odel airplane on a blue surface&#10;&#10;AI-generated content may be incorrect.">
            <a:extLst>
              <a:ext uri="{FF2B5EF4-FFF2-40B4-BE49-F238E27FC236}">
                <a16:creationId xmlns:a16="http://schemas.microsoft.com/office/drawing/2014/main" id="{5BA4A79C-2BFD-BB7F-5A81-D787914B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9091" t="23103"/>
          <a:stretch>
            <a:fillRect/>
          </a:stretch>
        </p:blipFill>
        <p:spPr>
          <a:xfrm>
            <a:off x="9164" y="1829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1091A-7C93-4AF5-FC51-5AFB938C2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ea typeface="+mj-lt"/>
                <a:cs typeface="+mj-lt"/>
              </a:rPr>
              <a:t>SHIFTING AIRLINES DATA INTO INSIGHTS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F31CC-4804-8914-AF2C-B7A6986A1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IN" b="1" dirty="0">
                <a:ea typeface="+mj-lt"/>
                <a:cs typeface="+mj-lt"/>
              </a:rPr>
              <a:t>Analysis of Airlines Ratings Dataset Using SQL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A7CEF-478A-F7E2-9208-8B70D94109CE}"/>
              </a:ext>
            </a:extLst>
          </p:cNvPr>
          <p:cNvSpPr txBox="1"/>
          <p:nvPr/>
        </p:nvSpPr>
        <p:spPr>
          <a:xfrm>
            <a:off x="1154955" y="526946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SOURAV CHOWHAN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954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9702-07C7-D1B4-5EFE-B5DB43204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72" y="234511"/>
            <a:ext cx="7335950" cy="550300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CREATE TABLE airline_reviews (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review_id INT AUTO_INCREMENT PRIMARY KEY,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aircraft_type_id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country_id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traveller_type_id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route_id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seat_type_id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seat_comfort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date_flown VARCHAR(20),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cabin_staff_service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food_beverages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value_for_money INT,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recommended ENUM('yes','no'),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FOREIGN KEY (aircraft_type_id) REFERENCES aircraft_types(aircraft_type_id),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FOREIGN KEY (country_id) REFERENCES countries(country_id),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FOREIGN KEY (traveller_type_id) REFERENCES traveller_types(traveller_type_id),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FOREIGN KEY (route_id) REFERENCES routes(route_id),</a:t>
            </a:r>
            <a:endParaRPr lang="en-US" sz="1400" b="1" dirty="0"/>
          </a:p>
          <a:p>
            <a:pPr>
              <a:buNone/>
            </a:pPr>
            <a:r>
              <a:rPr lang="en-US" sz="1400" b="1" dirty="0">
                <a:ea typeface="+mj-lt"/>
                <a:cs typeface="+mj-lt"/>
              </a:rPr>
              <a:t>    FOREIGN KEY (seat_type_id) REFERENCES seat_types(seat_type_id)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ea typeface="+mj-lt"/>
                <a:cs typeface="+mj-lt"/>
              </a:rPr>
              <a:t>);</a:t>
            </a:r>
            <a:endParaRPr lang="en-US" sz="14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0E0D23-5361-4475-0C7E-FF92202B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82" y="1324256"/>
            <a:ext cx="812426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D64A-5DEB-3C1A-3503-046460C1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404723" cy="140053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MY ANALYSIS ON THE AIRLINE </a:t>
            </a:r>
            <a:r>
              <a:rPr lang="en-US" b="1">
                <a:solidFill>
                  <a:schemeClr val="tx1"/>
                </a:solidFill>
                <a:ea typeface="+mj-lt"/>
                <a:cs typeface="+mj-lt"/>
              </a:rPr>
              <a:t>DATABASE WITH THE QUERY</a:t>
            </a:r>
            <a:endParaRPr lang="en-US" b="1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44D7-ADAA-60BB-1AF4-BC44154C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2" y="2849554"/>
            <a:ext cx="8671746" cy="33988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r>
              <a:rPr lang="en-US" b="1" dirty="0">
                <a:ea typeface="+mj-lt"/>
                <a:cs typeface="+mj-lt"/>
              </a:rPr>
              <a:t>, ROUND(AVG(</a:t>
            </a:r>
            <a:r>
              <a:rPr lang="en-US" b="1" dirty="0" err="1">
                <a:ea typeface="+mj-lt"/>
                <a:cs typeface="+mj-lt"/>
              </a:rPr>
              <a:t>ar.seat_comfort</a:t>
            </a:r>
            <a:r>
              <a:rPr lang="en-US" b="1" dirty="0">
                <a:ea typeface="+mj-lt"/>
                <a:cs typeface="+mj-lt"/>
              </a:rPr>
              <a:t>), 2) AS </a:t>
            </a:r>
            <a:r>
              <a:rPr lang="en-US" b="1" dirty="0" err="1">
                <a:ea typeface="+mj-lt"/>
                <a:cs typeface="+mj-lt"/>
              </a:rPr>
              <a:t>avg_comfort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seat_types</a:t>
            </a:r>
            <a:r>
              <a:rPr lang="en-US" b="1" dirty="0">
                <a:ea typeface="+mj-lt"/>
                <a:cs typeface="+mj-lt"/>
              </a:rPr>
              <a:t> s ON </a:t>
            </a:r>
            <a:r>
              <a:rPr lang="en-US" b="1" dirty="0" err="1">
                <a:ea typeface="+mj-lt"/>
                <a:cs typeface="+mj-lt"/>
              </a:rPr>
              <a:t>ar.seat_type_id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s.seat_type_id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endParaRPr lang="en-US" b="1" dirty="0" err="1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avg_comfort</a:t>
            </a:r>
            <a:r>
              <a:rPr lang="en-US" b="1" dirty="0">
                <a:ea typeface="+mj-lt"/>
                <a:cs typeface="+mj-lt"/>
              </a:rPr>
              <a:t> DESC;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D8616-294E-0F27-68D5-280B3B5B0866}"/>
              </a:ext>
            </a:extLst>
          </p:cNvPr>
          <p:cNvSpPr txBox="1"/>
          <p:nvPr/>
        </p:nvSpPr>
        <p:spPr>
          <a:xfrm>
            <a:off x="642119" y="1877300"/>
            <a:ext cx="96560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a typeface="+mn-lt"/>
                <a:cs typeface="+mn-lt"/>
              </a:rPr>
              <a:t>Average Seat Comfort by Seat Type</a:t>
            </a:r>
            <a:r>
              <a:rPr lang="en-US" sz="4000" b="1" dirty="0">
                <a:ea typeface="+mn-lt"/>
                <a:cs typeface="+mn-lt"/>
              </a:rPr>
              <a:t> </a:t>
            </a:r>
            <a:endParaRPr lang="en-US" sz="4000" b="1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673AB-2480-0F24-4CA5-63E88C64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848" y="3998320"/>
            <a:ext cx="4116979" cy="23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AD7E-A814-A84C-B6DB-EF23A5AE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06" y="540541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Country-wise Recommendation Rate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3EE6-269F-317F-8758-1EB66AC1F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23" y="1933569"/>
            <a:ext cx="7456159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c.country_name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ROUND(AVG(CASE WHEN </a:t>
            </a:r>
            <a:r>
              <a:rPr lang="en-US" b="1" dirty="0" err="1">
                <a:ea typeface="+mj-lt"/>
                <a:cs typeface="+mj-lt"/>
              </a:rPr>
              <a:t>ar.recommended</a:t>
            </a:r>
            <a:r>
              <a:rPr lang="en-US" b="1" dirty="0">
                <a:ea typeface="+mj-lt"/>
                <a:cs typeface="+mj-lt"/>
              </a:rPr>
              <a:t> = 'yes' THEN 1 ELSE 0 END) * 100, 2) AS </a:t>
            </a:r>
            <a:r>
              <a:rPr lang="en-US" b="1" dirty="0" err="1">
                <a:ea typeface="+mj-lt"/>
                <a:cs typeface="+mj-lt"/>
              </a:rPr>
              <a:t>recommendation_rate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countries c ON </a:t>
            </a:r>
            <a:r>
              <a:rPr lang="en-US" b="1" dirty="0" err="1">
                <a:ea typeface="+mj-lt"/>
                <a:cs typeface="+mj-lt"/>
              </a:rPr>
              <a:t>ar.country_id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c.country_id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c.country_name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recommendation_rate</a:t>
            </a:r>
            <a:r>
              <a:rPr lang="en-US" b="1" dirty="0">
                <a:ea typeface="+mj-lt"/>
                <a:cs typeface="+mj-lt"/>
              </a:rPr>
              <a:t> DESC;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92A1EC-10B8-7941-B028-F64F68B3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886" y="1932734"/>
            <a:ext cx="3850509" cy="41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79E7-F50D-6BFE-D5B5-A7A15284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87" y="305826"/>
            <a:ext cx="9404722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Aircraft Type Performance (Recommendation Rate)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F389-2E7A-C23C-9678-592EDD64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52" y="2061828"/>
            <a:ext cx="7243248" cy="4363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at.aircraft_type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ROUND(AVG(CASE WHEN </a:t>
            </a:r>
            <a:r>
              <a:rPr lang="en-US" b="1" dirty="0" err="1">
                <a:ea typeface="+mj-lt"/>
                <a:cs typeface="+mj-lt"/>
              </a:rPr>
              <a:t>ar.recommended</a:t>
            </a:r>
            <a:r>
              <a:rPr lang="en-US" b="1" dirty="0">
                <a:ea typeface="+mj-lt"/>
                <a:cs typeface="+mj-lt"/>
              </a:rPr>
              <a:t> = 'yes' THEN 1 ELSE 0 END) * 100, 2) AS recommended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aircraft_types</a:t>
            </a:r>
            <a:r>
              <a:rPr lang="en-US" b="1" dirty="0">
                <a:ea typeface="+mj-lt"/>
                <a:cs typeface="+mj-lt"/>
              </a:rPr>
              <a:t> at ON </a:t>
            </a:r>
            <a:r>
              <a:rPr lang="en-US" b="1" dirty="0" err="1">
                <a:ea typeface="+mj-lt"/>
                <a:cs typeface="+mj-lt"/>
              </a:rPr>
              <a:t>ar.aircraft_type_id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at.aircraft_type_id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at.aircraft_type</a:t>
            </a:r>
            <a:endParaRPr lang="en-US" b="1" dirty="0" err="1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ORDER BY recommended DESC;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B0038F-0E77-5AC2-4026-013DFA99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916" y="1958369"/>
            <a:ext cx="3629045" cy="39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8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158D-BCCD-FFC8-7A6D-F27E3CA2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57" y="305826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Traveller Type Recommendation Trends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DC88F-CDE3-5CCF-FD21-736B939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91" y="1710531"/>
            <a:ext cx="7382172" cy="42689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tt.traveller_type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ROUND(AVG(CASE WHEN </a:t>
            </a:r>
            <a:r>
              <a:rPr lang="en-US" b="1" dirty="0" err="1">
                <a:ea typeface="+mj-lt"/>
                <a:cs typeface="+mj-lt"/>
              </a:rPr>
              <a:t>ar.recommended</a:t>
            </a:r>
            <a:r>
              <a:rPr lang="en-US" b="1" dirty="0">
                <a:ea typeface="+mj-lt"/>
                <a:cs typeface="+mj-lt"/>
              </a:rPr>
              <a:t> = 'yes' THEN 1 ELSE 0 END) * 100, 2) AS </a:t>
            </a:r>
            <a:r>
              <a:rPr lang="en-US" b="1" dirty="0" err="1">
                <a:ea typeface="+mj-lt"/>
                <a:cs typeface="+mj-lt"/>
              </a:rPr>
              <a:t>recommendation_rate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COUNT(*) AS </a:t>
            </a:r>
            <a:r>
              <a:rPr lang="en-US" b="1" dirty="0" err="1">
                <a:ea typeface="+mj-lt"/>
                <a:cs typeface="+mj-lt"/>
              </a:rPr>
              <a:t>review_count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traveller_types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tt</a:t>
            </a:r>
            <a:r>
              <a:rPr lang="en-US" b="1" dirty="0">
                <a:ea typeface="+mj-lt"/>
                <a:cs typeface="+mj-lt"/>
              </a:rPr>
              <a:t> ON </a:t>
            </a:r>
            <a:r>
              <a:rPr lang="en-US" b="1" dirty="0" err="1">
                <a:ea typeface="+mj-lt"/>
                <a:cs typeface="+mj-lt"/>
              </a:rPr>
              <a:t>ar.traveller_type_id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tt.traveller_type_id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tt.traveller_type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recommendation_rate</a:t>
            </a:r>
            <a:r>
              <a:rPr lang="en-US" b="1" dirty="0">
                <a:ea typeface="+mj-lt"/>
                <a:cs typeface="+mj-lt"/>
              </a:rPr>
              <a:t> DESC;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68E80F-4D08-C246-E4AD-6A1C0DD4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12" y="2955832"/>
            <a:ext cx="3835211" cy="18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1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2C03-6C48-2B9C-A613-E4A5D7C0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61898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Value for Money vs Seat Comfort Analysis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25D9-FAAB-91B6-1D48-08369176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6" y="2052918"/>
            <a:ext cx="716548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</a:t>
            </a:r>
            <a:r>
              <a:rPr lang="en-US" b="1" dirty="0" err="1">
                <a:ea typeface="+mj-lt"/>
                <a:cs typeface="+mj-lt"/>
              </a:rPr>
              <a:t>ar.value_for_money</a:t>
            </a:r>
            <a:r>
              <a:rPr lang="en-US" b="1" dirty="0">
                <a:ea typeface="+mj-lt"/>
                <a:cs typeface="+mj-lt"/>
              </a:rPr>
              <a:t>), 2) AS </a:t>
            </a:r>
            <a:r>
              <a:rPr lang="en-US" b="1" dirty="0" err="1">
                <a:ea typeface="+mj-lt"/>
                <a:cs typeface="+mj-lt"/>
              </a:rPr>
              <a:t>avg_value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</a:t>
            </a:r>
            <a:r>
              <a:rPr lang="en-US" b="1" dirty="0" err="1">
                <a:ea typeface="+mj-lt"/>
                <a:cs typeface="+mj-lt"/>
              </a:rPr>
              <a:t>ar.seat_comfort</a:t>
            </a:r>
            <a:r>
              <a:rPr lang="en-US" b="1" dirty="0">
                <a:ea typeface="+mj-lt"/>
                <a:cs typeface="+mj-lt"/>
              </a:rPr>
              <a:t>), 2) AS </a:t>
            </a:r>
            <a:r>
              <a:rPr lang="en-US" b="1" dirty="0" err="1">
                <a:ea typeface="+mj-lt"/>
                <a:cs typeface="+mj-lt"/>
              </a:rPr>
              <a:t>avg_comfort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seat_types</a:t>
            </a:r>
            <a:r>
              <a:rPr lang="en-US" b="1" dirty="0">
                <a:ea typeface="+mj-lt"/>
                <a:cs typeface="+mj-lt"/>
              </a:rPr>
              <a:t> s ON </a:t>
            </a:r>
            <a:r>
              <a:rPr lang="en-US" b="1" dirty="0" err="1">
                <a:ea typeface="+mj-lt"/>
                <a:cs typeface="+mj-lt"/>
              </a:rPr>
              <a:t>ar.seat_type_id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s.seat_type_id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endParaRPr lang="en-US" b="1" dirty="0" err="1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avg_value</a:t>
            </a:r>
            <a:r>
              <a:rPr lang="en-US" b="1" dirty="0">
                <a:ea typeface="+mj-lt"/>
                <a:cs typeface="+mj-lt"/>
              </a:rPr>
              <a:t> DESC;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5AC75E-A6A3-61B8-BCA6-B346A75E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39" y="2604571"/>
            <a:ext cx="3862559" cy="1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26C9-8B2F-0B62-631E-C5C45227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53" y="425175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5 Best Performing Routes by Recommendation Rate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E30F-9A12-7CCB-7676-E5DDFC982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45" y="2025376"/>
            <a:ext cx="7385819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r.route_name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ROUND(AVG(CASE WHEN </a:t>
            </a:r>
            <a:r>
              <a:rPr lang="en-US" b="1" dirty="0" err="1">
                <a:ea typeface="+mj-lt"/>
                <a:cs typeface="+mj-lt"/>
              </a:rPr>
              <a:t>ar.recommended</a:t>
            </a:r>
            <a:r>
              <a:rPr lang="en-US" b="1" dirty="0">
                <a:ea typeface="+mj-lt"/>
                <a:cs typeface="+mj-lt"/>
              </a:rPr>
              <a:t> = 'yes' THEN 1 ELSE 0 END) * 100, 2) AS </a:t>
            </a:r>
            <a:r>
              <a:rPr lang="en-US" b="1" dirty="0" err="1">
                <a:ea typeface="+mj-lt"/>
                <a:cs typeface="+mj-lt"/>
              </a:rPr>
              <a:t>rec_rate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routes r ON </a:t>
            </a:r>
            <a:r>
              <a:rPr lang="en-US" b="1" dirty="0" err="1">
                <a:ea typeface="+mj-lt"/>
                <a:cs typeface="+mj-lt"/>
              </a:rPr>
              <a:t>ar.route_id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r.route_id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r.route_name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rec_rate</a:t>
            </a:r>
            <a:r>
              <a:rPr lang="en-US" b="1" dirty="0">
                <a:ea typeface="+mj-lt"/>
                <a:cs typeface="+mj-lt"/>
              </a:rPr>
              <a:t> DESC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limit 5;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8A99D9-E6BD-F7D6-AF78-4255F4F9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324" y="3579047"/>
            <a:ext cx="4513013" cy="23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98EC-81F0-A32D-E6BF-D4268BC3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18" y="608790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Monthly Review Distribution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646B4-28E7-2DFB-75D5-785B95DE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855" y="2557857"/>
            <a:ext cx="5494589" cy="3846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date_flown</a:t>
            </a:r>
            <a:r>
              <a:rPr lang="en-US" b="1" dirty="0">
                <a:ea typeface="+mj-lt"/>
                <a:cs typeface="+mj-lt"/>
              </a:rPr>
              <a:t>, COUNT(*) AS reviews</a:t>
            </a: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date_flown</a:t>
            </a:r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ORDER BY reviews  DESC;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489AA3-D256-0AE7-1D1D-A0AAFA53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40" y="2192432"/>
            <a:ext cx="4125735" cy="333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658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63F9-9AF5-A803-E4D5-FC2354FA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30" y="305826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Top 5 Countries with highest Recommendation Rate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9DA2-F3DD-B806-12FA-8C67EA69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06" y="2052918"/>
            <a:ext cx="7294417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c.country_name</a:t>
            </a:r>
            <a:r>
              <a:rPr lang="en-US" b="1" dirty="0">
                <a:ea typeface="+mj-lt"/>
                <a:cs typeface="+mj-lt"/>
              </a:rPr>
              <a:t>,</a:t>
            </a: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ROUND(AVG(CASE WHEN </a:t>
            </a:r>
            <a:r>
              <a:rPr lang="en-US" b="1" dirty="0" err="1">
                <a:ea typeface="+mj-lt"/>
                <a:cs typeface="+mj-lt"/>
              </a:rPr>
              <a:t>ar.recommended</a:t>
            </a:r>
            <a:r>
              <a:rPr lang="en-US" b="1" dirty="0">
                <a:ea typeface="+mj-lt"/>
                <a:cs typeface="+mj-lt"/>
              </a:rPr>
              <a:t> = 'yes' THEN 1 ELSE 0 END) * 100, 2) AS </a:t>
            </a:r>
            <a:r>
              <a:rPr lang="en-US" b="1" dirty="0" err="1">
                <a:ea typeface="+mj-lt"/>
                <a:cs typeface="+mj-lt"/>
              </a:rPr>
              <a:t>rec_rate</a:t>
            </a:r>
            <a:endParaRPr lang="en-US" b="1">
              <a:ea typeface="+mj-lt"/>
              <a:cs typeface="+mj-lt"/>
            </a:endParaRP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countries c ON </a:t>
            </a:r>
            <a:r>
              <a:rPr lang="en-US" b="1" dirty="0" err="1">
                <a:ea typeface="+mj-lt"/>
                <a:cs typeface="+mj-lt"/>
              </a:rPr>
              <a:t>ar.country_id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c.country_id</a:t>
            </a:r>
            <a:endParaRPr lang="en-US" b="1">
              <a:ea typeface="+mj-lt"/>
              <a:cs typeface="+mj-lt"/>
            </a:endParaRP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c.country_name</a:t>
            </a:r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rec_rate</a:t>
            </a:r>
            <a:r>
              <a:rPr lang="en-US" b="1" dirty="0">
                <a:ea typeface="+mj-lt"/>
                <a:cs typeface="+mj-lt"/>
              </a:rPr>
              <a:t> desc</a:t>
            </a:r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LIMIT 5;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1CB3B-3244-47BA-B856-A04C827A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16" y="2928688"/>
            <a:ext cx="4167474" cy="26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496D-7623-3339-2B28-E1F84464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572068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Service Quality Ranking by Seat Type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254B-9A25-6CEB-B16D-6B1ECF7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6" y="1860123"/>
            <a:ext cx="733991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</a:t>
            </a:r>
            <a:r>
              <a:rPr lang="en-US" b="1" dirty="0" err="1">
                <a:ea typeface="+mj-lt"/>
                <a:cs typeface="+mj-lt"/>
              </a:rPr>
              <a:t>ar.cabin_staff_service</a:t>
            </a:r>
            <a:r>
              <a:rPr lang="en-US" b="1" dirty="0">
                <a:ea typeface="+mj-lt"/>
                <a:cs typeface="+mj-lt"/>
              </a:rPr>
              <a:t>),2) AS </a:t>
            </a:r>
            <a:r>
              <a:rPr lang="en-US" b="1" dirty="0" err="1">
                <a:ea typeface="+mj-lt"/>
                <a:cs typeface="+mj-lt"/>
              </a:rPr>
              <a:t>avg_service_score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seat_types</a:t>
            </a:r>
            <a:r>
              <a:rPr lang="en-US" b="1" dirty="0">
                <a:ea typeface="+mj-lt"/>
                <a:cs typeface="+mj-lt"/>
              </a:rPr>
              <a:t> s ON </a:t>
            </a:r>
            <a:r>
              <a:rPr lang="en-US" b="1" dirty="0" err="1">
                <a:ea typeface="+mj-lt"/>
                <a:cs typeface="+mj-lt"/>
              </a:rPr>
              <a:t>ar.seat_type_id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s.seat_type_id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endParaRPr lang="en-US" b="1" dirty="0" err="1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avg_service_score</a:t>
            </a:r>
            <a:r>
              <a:rPr lang="en-US" b="1" dirty="0">
                <a:ea typeface="+mj-lt"/>
                <a:cs typeface="+mj-lt"/>
              </a:rPr>
              <a:t> DESC;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BE07E9-1C03-A8B7-287B-A0C0DA5A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129" y="2346134"/>
            <a:ext cx="4345236" cy="21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4345D-F941-8DB9-142D-AC665046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835" y="573945"/>
            <a:ext cx="3717432" cy="14784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5400" b="1" dirty="0">
                <a:solidFill>
                  <a:srgbClr val="FFFFFF"/>
                </a:solidFill>
              </a:rPr>
              <a:t>OBJECTIVE</a:t>
            </a:r>
            <a:br>
              <a:rPr lang="en-IN" sz="5400" b="1" dirty="0"/>
            </a:br>
            <a:endParaRPr lang="en-IN" sz="5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85511-4F70-DAD2-4DAF-670DD97A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34475"/>
            <a:ext cx="8946541" cy="3813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8AD0D6"/>
              </a:buClr>
              <a:buNone/>
            </a:pPr>
            <a:endParaRPr lang="en-US" sz="2200" b="1" dirty="0"/>
          </a:p>
          <a:p>
            <a:pPr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Analyse passenger reviews from the Airlines Ratings dataset</a:t>
            </a:r>
          </a:p>
          <a:p>
            <a:pPr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Identify patterns in satisfaction, comfort and service quality</a:t>
            </a:r>
            <a:endParaRPr lang="en-US" sz="2200" dirty="0"/>
          </a:p>
          <a:p>
            <a:pPr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Compare performance by seat class, aircraft type and route</a:t>
            </a:r>
            <a:endParaRPr lang="en-US" sz="2200" dirty="0"/>
          </a:p>
          <a:p>
            <a:pPr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Evaluate country-wise and traveller-type preferences</a:t>
            </a:r>
            <a:endParaRPr lang="en-US" sz="2200" dirty="0"/>
          </a:p>
          <a:p>
            <a:pPr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Highlight value for money opportunities and seasonal trends</a:t>
            </a:r>
            <a:endParaRPr lang="en-US" sz="2200" dirty="0"/>
          </a:p>
          <a:p>
            <a:pPr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Provide data-driven recommendations to improve customer experience</a:t>
            </a:r>
          </a:p>
          <a:p>
            <a:pPr>
              <a:buClr>
                <a:srgbClr val="8AD0D6"/>
              </a:buClr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704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5E72-DD02-441A-C420-413DB1D1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72" y="195658"/>
            <a:ext cx="9028314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Top 10 Aircraft for Business Class Travellers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9330-0823-1BEA-6195-1D00C335D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37" y="1713232"/>
            <a:ext cx="7349097" cy="419548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at.aircraft_type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</a:t>
            </a:r>
            <a:r>
              <a:rPr lang="en-US" b="1" dirty="0" err="1">
                <a:ea typeface="+mj-lt"/>
                <a:cs typeface="+mj-lt"/>
              </a:rPr>
              <a:t>ar.seat_comfort</a:t>
            </a:r>
            <a:r>
              <a:rPr lang="en-US" b="1" dirty="0">
                <a:ea typeface="+mj-lt"/>
                <a:cs typeface="+mj-lt"/>
              </a:rPr>
              <a:t>),2) AS </a:t>
            </a:r>
            <a:r>
              <a:rPr lang="en-US" b="1" dirty="0" err="1">
                <a:ea typeface="+mj-lt"/>
                <a:cs typeface="+mj-lt"/>
              </a:rPr>
              <a:t>avg_comfort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ROUND(AVG(CASE WHEN </a:t>
            </a:r>
            <a:r>
              <a:rPr lang="en-US" b="1" dirty="0" err="1">
                <a:ea typeface="+mj-lt"/>
                <a:cs typeface="+mj-lt"/>
              </a:rPr>
              <a:t>ar.recommended</a:t>
            </a:r>
            <a:r>
              <a:rPr lang="en-US" b="1" dirty="0">
                <a:ea typeface="+mj-lt"/>
                <a:cs typeface="+mj-lt"/>
              </a:rPr>
              <a:t> = 'yes' THEN 1 ELSE 0 END) * 100, 2) AS </a:t>
            </a:r>
            <a:r>
              <a:rPr lang="en-US" b="1" dirty="0" err="1">
                <a:ea typeface="+mj-lt"/>
                <a:cs typeface="+mj-lt"/>
              </a:rPr>
              <a:t>rec_rate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aircraft_types</a:t>
            </a:r>
            <a:r>
              <a:rPr lang="en-US" b="1" dirty="0">
                <a:ea typeface="+mj-lt"/>
                <a:cs typeface="+mj-lt"/>
              </a:rPr>
              <a:t> at ON </a:t>
            </a:r>
            <a:r>
              <a:rPr lang="en-US" b="1" dirty="0" err="1">
                <a:ea typeface="+mj-lt"/>
                <a:cs typeface="+mj-lt"/>
              </a:rPr>
              <a:t>ar.aircraft_type_id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at.aircraft_type_id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</a:t>
            </a:r>
            <a:r>
              <a:rPr lang="en-US" b="1" dirty="0" err="1">
                <a:ea typeface="+mj-lt"/>
                <a:cs typeface="+mj-lt"/>
              </a:rPr>
              <a:t>seat_types</a:t>
            </a:r>
            <a:r>
              <a:rPr lang="en-US" b="1" dirty="0">
                <a:ea typeface="+mj-lt"/>
                <a:cs typeface="+mj-lt"/>
              </a:rPr>
              <a:t> s ON </a:t>
            </a:r>
            <a:r>
              <a:rPr lang="en-US" b="1" dirty="0" err="1">
                <a:ea typeface="+mj-lt"/>
                <a:cs typeface="+mj-lt"/>
              </a:rPr>
              <a:t>ar.seat_type_id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s.seat_type_id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WHERE </a:t>
            </a:r>
            <a:r>
              <a:rPr lang="en-US" b="1" dirty="0" err="1">
                <a:ea typeface="+mj-lt"/>
                <a:cs typeface="+mj-lt"/>
              </a:rPr>
              <a:t>s.seat_type</a:t>
            </a:r>
            <a:r>
              <a:rPr lang="en-US" b="1" dirty="0">
                <a:ea typeface="+mj-lt"/>
                <a:cs typeface="+mj-lt"/>
              </a:rPr>
              <a:t> = 'Business </a:t>
            </a:r>
            <a:r>
              <a:rPr lang="en-US" b="1" dirty="0" err="1">
                <a:ea typeface="+mj-lt"/>
                <a:cs typeface="+mj-lt"/>
              </a:rPr>
              <a:t>Class'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at.aircraft_type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rec_rate</a:t>
            </a:r>
            <a:r>
              <a:rPr lang="en-US" b="1" dirty="0">
                <a:ea typeface="+mj-lt"/>
                <a:cs typeface="+mj-lt"/>
              </a:rPr>
              <a:t> DESC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limit 10;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9D4F4-0763-A8ED-00E7-580F456A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11" y="2747503"/>
            <a:ext cx="4424878" cy="33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1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1507-221A-816D-EBB1-3F2BE020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7312"/>
            <a:ext cx="9404723" cy="140053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a typeface="+mj-lt"/>
                <a:cs typeface="+mj-lt"/>
              </a:rPr>
              <a:t>Top Routes by Overall Experience Score 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E286-985F-0322-63BC-37DB107E4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6" y="1713231"/>
            <a:ext cx="7747512" cy="4195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SELECT </a:t>
            </a:r>
            <a:r>
              <a:rPr lang="en-US" b="1" dirty="0" err="1">
                <a:ea typeface="+mj-lt"/>
                <a:cs typeface="+mj-lt"/>
              </a:rPr>
              <a:t>r.route_name</a:t>
            </a:r>
            <a:r>
              <a:rPr lang="en-US" b="1" dirty="0">
                <a:ea typeface="+mj-lt"/>
                <a:cs typeface="+mj-lt"/>
              </a:rPr>
              <a:t>,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 ROUND(AVG((IFNULL(ar.seat_comfort,0) + IFNULL(ar.cabin_staff_service,0) +</a:t>
            </a:r>
            <a:endParaRPr lang="en-US" b="1" dirty="0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                  IFNULL(ar.`food_beverages`,0) + IFNULL(ar.value_for_money,0))/4), 2) AS </a:t>
            </a:r>
            <a:r>
              <a:rPr lang="en-US" b="1" dirty="0" err="1">
                <a:ea typeface="+mj-lt"/>
                <a:cs typeface="+mj-lt"/>
              </a:rPr>
              <a:t>overall_experience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FROM </a:t>
            </a:r>
            <a:r>
              <a:rPr lang="en-US" b="1" dirty="0" err="1">
                <a:ea typeface="+mj-lt"/>
                <a:cs typeface="+mj-lt"/>
              </a:rPr>
              <a:t>airline_reviews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ar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JOIN routes r ON </a:t>
            </a:r>
            <a:r>
              <a:rPr lang="en-US" b="1" dirty="0" err="1">
                <a:ea typeface="+mj-lt"/>
                <a:cs typeface="+mj-lt"/>
              </a:rPr>
              <a:t>ar.route_id</a:t>
            </a:r>
            <a:r>
              <a:rPr lang="en-US" b="1" dirty="0">
                <a:ea typeface="+mj-lt"/>
                <a:cs typeface="+mj-lt"/>
              </a:rPr>
              <a:t> = </a:t>
            </a:r>
            <a:r>
              <a:rPr lang="en-US" b="1" dirty="0" err="1">
                <a:ea typeface="+mj-lt"/>
                <a:cs typeface="+mj-lt"/>
              </a:rPr>
              <a:t>r.route_id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GROUP BY </a:t>
            </a:r>
            <a:r>
              <a:rPr lang="en-US" b="1" dirty="0" err="1">
                <a:ea typeface="+mj-lt"/>
                <a:cs typeface="+mj-lt"/>
              </a:rPr>
              <a:t>r.route_name</a:t>
            </a:r>
            <a:endParaRPr lang="en-US" b="1" dirty="0" err="1"/>
          </a:p>
          <a:p>
            <a:pPr>
              <a:buNone/>
            </a:pPr>
            <a:r>
              <a:rPr lang="en-US" b="1" dirty="0">
                <a:ea typeface="+mj-lt"/>
                <a:cs typeface="+mj-lt"/>
              </a:rPr>
              <a:t>ORDER BY </a:t>
            </a:r>
            <a:r>
              <a:rPr lang="en-US" b="1" dirty="0" err="1">
                <a:ea typeface="+mj-lt"/>
                <a:cs typeface="+mj-lt"/>
              </a:rPr>
              <a:t>overall_experience</a:t>
            </a:r>
            <a:r>
              <a:rPr lang="en-US" b="1" dirty="0">
                <a:ea typeface="+mj-lt"/>
                <a:cs typeface="+mj-lt"/>
              </a:rPr>
              <a:t> DESC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LIMIT 10;</a:t>
            </a:r>
            <a:endParaRPr lang="en-US" b="1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9E9779-503A-6DD2-648C-A7029ABF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744" y="2351149"/>
            <a:ext cx="4573680" cy="26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3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4FE010-9891-22CB-736B-B7E014A1F1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l="111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57D54-F272-2389-3B6D-6011C43E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042" y="738468"/>
            <a:ext cx="8945792" cy="1114780"/>
          </a:xfrm>
        </p:spPr>
        <p:txBody>
          <a:bodyPr>
            <a:normAutofit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2DFAB-E674-130C-6201-A47BB7B3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68850"/>
            <a:ext cx="8937882" cy="48795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400" dirty="0">
                <a:ea typeface="+mj-lt"/>
                <a:cs typeface="+mj-lt"/>
              </a:rPr>
              <a:t>This data-driven analysis offers an insightful view into passenger experiences across airlines, routes, seating categories and traveller types.</a:t>
            </a:r>
          </a:p>
          <a:p>
            <a:r>
              <a:rPr lang="en-IN" sz="2400" dirty="0">
                <a:ea typeface="+mj-lt"/>
                <a:cs typeface="+mj-lt"/>
              </a:rPr>
              <a:t>By leveraging SQL to explore ratings and recommendations, clear patterns have emerged on where airlines succeed and where improvements are needed.</a:t>
            </a:r>
          </a:p>
          <a:p>
            <a:r>
              <a:rPr lang="en-IN" sz="2400">
                <a:ea typeface="+mj-lt"/>
                <a:cs typeface="+mj-lt"/>
              </a:rPr>
              <a:t>Such </a:t>
            </a:r>
            <a:r>
              <a:rPr lang="en-IN" sz="2400" dirty="0">
                <a:ea typeface="+mj-lt"/>
                <a:cs typeface="+mj-lt"/>
              </a:rPr>
              <a:t>insights empower targeted service enhancements, strategic </a:t>
            </a:r>
            <a:r>
              <a:rPr lang="en-IN" sz="2400">
                <a:ea typeface="+mj-lt"/>
                <a:cs typeface="+mj-lt"/>
              </a:rPr>
              <a:t>marketing focus </a:t>
            </a:r>
            <a:r>
              <a:rPr lang="en-IN" sz="2400" dirty="0">
                <a:ea typeface="+mj-lt"/>
                <a:cs typeface="+mj-lt"/>
              </a:rPr>
              <a:t>and optimized operational planning to boost passenger satisfaction and loyalty.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046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135A-070C-BEDA-6170-B0770A2B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894" y="535622"/>
            <a:ext cx="7522211" cy="1539875"/>
          </a:xfrm>
        </p:spPr>
        <p:txBody>
          <a:bodyPr>
            <a:noAutofit/>
          </a:bodyPr>
          <a:lstStyle/>
          <a:p>
            <a:r>
              <a:rPr lang="en-IN" sz="10300" b="1" dirty="0">
                <a:solidFill>
                  <a:srgbClr val="EBEB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4660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lane on the runway&#10;&#10;AI-generated content may be incorrect.">
            <a:extLst>
              <a:ext uri="{FF2B5EF4-FFF2-40B4-BE49-F238E27FC236}">
                <a16:creationId xmlns:a16="http://schemas.microsoft.com/office/drawing/2014/main" id="{BB1EFCD8-7450-40ED-C3CC-FD0611FB0C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l="445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E8758-8F8F-A056-9353-DAA7B2E2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IN" b="1"/>
              <a:t>ANALYSIS</a:t>
            </a:r>
            <a:endParaRPr lang="en-US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F161-93B8-6B23-BBD0-E6A8ACF4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Popularity: Which routes and aircraft are most reviewed</a:t>
            </a:r>
            <a:endParaRPr lang="en-IN" dirty="0"/>
          </a:p>
          <a:p>
            <a:r>
              <a:rPr lang="en-US" dirty="0">
                <a:ea typeface="+mj-lt"/>
                <a:cs typeface="+mj-lt"/>
              </a:rPr>
              <a:t>Passenger experience: Ratings for comfort, staff, food and value</a:t>
            </a:r>
          </a:p>
          <a:p>
            <a:r>
              <a:rPr lang="en-US" dirty="0">
                <a:ea typeface="+mj-lt"/>
                <a:cs typeface="+mj-lt"/>
              </a:rPr>
              <a:t>Market segmentation: Differences between Economy, Premium Economy, Business and First class</a:t>
            </a:r>
            <a:endParaRPr lang="en-US" dirty="0"/>
          </a:p>
          <a:p>
            <a:r>
              <a:rPr lang="en-US" dirty="0">
                <a:ea typeface="+mj-lt"/>
                <a:cs typeface="+mj-lt"/>
              </a:rPr>
              <a:t>Geographical trends: Country-based satisfaction rates</a:t>
            </a:r>
            <a:endParaRPr lang="en-US" dirty="0"/>
          </a:p>
          <a:p>
            <a:r>
              <a:rPr lang="en-US" dirty="0">
                <a:ea typeface="+mj-lt"/>
                <a:cs typeface="+mj-lt"/>
              </a:rPr>
              <a:t>Travellers’ profile analysis: Business, leisure couples, families, solo travellers</a:t>
            </a:r>
            <a:endParaRPr lang="en-US" dirty="0"/>
          </a:p>
          <a:p>
            <a:r>
              <a:rPr lang="en-US" dirty="0">
                <a:ea typeface="+mj-lt"/>
                <a:cs typeface="+mj-lt"/>
              </a:rPr>
              <a:t>Improvement mapping: Identifying low-scoring service areas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E9680-DD59-9EB5-8B58-DA33CCE027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9393" b="602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934B7-4D90-96BA-6A0E-0857B3EB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47" y="452718"/>
            <a:ext cx="8997746" cy="14005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5400" b="1" dirty="0"/>
              <a:t>WHAT IS MYSQL</a:t>
            </a:r>
            <a:br>
              <a:rPr lang="en-IN" sz="5400" dirty="0"/>
            </a:br>
            <a:endParaRPr lang="en-IN" sz="5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6C33D-9AA8-B324-359A-9D4BD99B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17" y="1853759"/>
            <a:ext cx="8989836" cy="432536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SQL (Structured Query Language) is a standardized programming language designed for managing and manipulating relational databases.</a:t>
            </a:r>
            <a:endParaRPr lang="en-IN" sz="2800" dirty="0"/>
          </a:p>
          <a:p>
            <a:endParaRPr lang="en-US" sz="2800" dirty="0"/>
          </a:p>
          <a:p>
            <a:r>
              <a:rPr lang="en-US" sz="2800" dirty="0"/>
              <a:t>It enables creating tables (structures), inserting data, querying information, updating records and deleting data.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798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FEF1594-51E1-8701-990C-4C66FF662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278451"/>
              </p:ext>
            </p:extLst>
          </p:nvPr>
        </p:nvGraphicFramePr>
        <p:xfrm>
          <a:off x="96391" y="754183"/>
          <a:ext cx="7347829" cy="589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CE90-8F54-7A35-AAC7-287399B5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n-IN" sz="3500" b="1" dirty="0"/>
              <a:t>SQL COMMANDOVERVIEW</a:t>
            </a:r>
            <a:endParaRPr lang="en-US" sz="35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8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5005-2363-6B1A-57A5-5DD0B816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22" y="421448"/>
            <a:ext cx="4166510" cy="1682934"/>
          </a:xfrm>
        </p:spPr>
        <p:txBody>
          <a:bodyPr>
            <a:normAutofit/>
          </a:bodyPr>
          <a:lstStyle/>
          <a:p>
            <a:r>
              <a:rPr lang="en-IN" sz="4400" b="1" dirty="0"/>
              <a:t>ER DIAGRAM</a:t>
            </a:r>
            <a:br>
              <a:rPr lang="en-IN" sz="4400" b="1" dirty="0"/>
            </a:b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3909A-B5D4-8677-2010-317D1AC5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13" y="1594029"/>
            <a:ext cx="4374327" cy="4629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The main entities include: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b="1" dirty="0"/>
              <a:t>Reviews:</a:t>
            </a:r>
            <a:r>
              <a:rPr lang="en-US" sz="1800" dirty="0"/>
              <a:t> core table with passenger ratings and feedback indexed by review_id.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1800" b="1" dirty="0"/>
              <a:t>Aircraft_Type:</a:t>
            </a:r>
            <a:r>
              <a:rPr lang="en-US" sz="1800" dirty="0"/>
              <a:t> stores aircraft models.</a:t>
            </a:r>
          </a:p>
          <a:p>
            <a:pPr>
              <a:lnSpc>
                <a:spcPct val="90000"/>
              </a:lnSpc>
            </a:pPr>
            <a:r>
              <a:rPr lang="en-US" sz="1800" b="1" dirty="0"/>
              <a:t>Countries:</a:t>
            </a:r>
            <a:r>
              <a:rPr lang="en-US" sz="1800" dirty="0"/>
              <a:t> country of origin or service.</a:t>
            </a:r>
          </a:p>
          <a:p>
            <a:pPr>
              <a:lnSpc>
                <a:spcPct val="90000"/>
              </a:lnSpc>
            </a:pPr>
            <a:r>
              <a:rPr lang="en-US" sz="1800" b="1" dirty="0"/>
              <a:t>Travellers_Type:</a:t>
            </a:r>
            <a:r>
              <a:rPr lang="en-US" sz="1800" dirty="0"/>
              <a:t> business, leisure, family, solo, etc.</a:t>
            </a:r>
          </a:p>
          <a:p>
            <a:pPr>
              <a:lnSpc>
                <a:spcPct val="90000"/>
              </a:lnSpc>
            </a:pPr>
            <a:r>
              <a:rPr lang="en-US" sz="1800" b="1" dirty="0"/>
              <a:t>Routes:</a:t>
            </a:r>
            <a:r>
              <a:rPr lang="en-US" sz="1800" dirty="0"/>
              <a:t> origin-destination pairs.</a:t>
            </a:r>
          </a:p>
          <a:p>
            <a:pPr>
              <a:lnSpc>
                <a:spcPct val="90000"/>
              </a:lnSpc>
            </a:pPr>
            <a:r>
              <a:rPr lang="en-US" sz="1800" b="1" dirty="0"/>
              <a:t>Seat_Types:</a:t>
            </a:r>
            <a:r>
              <a:rPr lang="en-US" sz="1800" dirty="0"/>
              <a:t> economy, premium economy, business, first class.</a:t>
            </a:r>
          </a:p>
          <a:p>
            <a:pPr>
              <a:lnSpc>
                <a:spcPct val="90000"/>
              </a:lnSpc>
            </a:pPr>
            <a:endParaRPr lang="en-IN" sz="1800" dirty="0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AB5B4-9C51-403C-7CA2-35D40B51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16" y="1099924"/>
            <a:ext cx="6358426" cy="5224764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59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1140-E049-E2F4-9DCC-C747DB4B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042" y="773104"/>
            <a:ext cx="8954451" cy="1080144"/>
          </a:xfrm>
        </p:spPr>
        <p:txBody>
          <a:bodyPr/>
          <a:lstStyle/>
          <a:p>
            <a:r>
              <a:rPr lang="en-IN" sz="5400" b="1" dirty="0"/>
              <a:t>SCHEMA CREATION</a:t>
            </a:r>
            <a:br>
              <a:rPr lang="en-IN" sz="5400" b="1" dirty="0"/>
            </a:b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00F3-54F0-9255-97A9-C7737703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042" y="2872991"/>
            <a:ext cx="8946541" cy="1762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600" dirty="0">
                <a:ea typeface="+mj-lt"/>
                <a:cs typeface="+mj-lt"/>
              </a:rPr>
              <a:t>create DATABASE airlines_rating_db;</a:t>
            </a:r>
            <a:endParaRPr lang="en-IN" sz="3600" dirty="0"/>
          </a:p>
          <a:p>
            <a:r>
              <a:rPr lang="en-IN" sz="3600" dirty="0">
                <a:ea typeface="+mj-lt"/>
                <a:cs typeface="+mj-lt"/>
              </a:rPr>
              <a:t>USE airlines_rating_db;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949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E4E5-3C4B-8B06-4A68-519698A8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042" y="452718"/>
            <a:ext cx="8954451" cy="1400530"/>
          </a:xfrm>
        </p:spPr>
        <p:txBody>
          <a:bodyPr/>
          <a:lstStyle/>
          <a:p>
            <a:r>
              <a:rPr lang="en-IN" sz="5400" b="1" dirty="0"/>
              <a:t>TABLE CREATION</a:t>
            </a:r>
            <a:endParaRPr lang="en-IN" sz="5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C8539-12C0-3904-B060-28D2D1050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15214"/>
            <a:ext cx="8946541" cy="468904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CREATE TABLE aircraft_types (</a:t>
            </a:r>
            <a:endParaRPr lang="en-US" b="1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    aircraft_type_id INT AUTO_INCREMENT PRIMARY KEY,</a:t>
            </a:r>
            <a:endParaRPr lang="en-IN" b="1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    aircraft_type VARCHAR(100)</a:t>
            </a:r>
            <a:endParaRPr lang="en-IN" b="1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);</a:t>
            </a:r>
            <a:endParaRPr lang="en-IN" b="1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None/>
            </a:pP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CREATE TABLE countries (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    country_id INT AUTO_INCREMENT PRIMARY KEY,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    country_name VARCHAR(100) 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);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CREATE TABLE traveller_types (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    traveller_type_id INT AUTO_INCREMENT PRIMARY KEY,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    traveller_type VARCHAR(100) </a:t>
            </a:r>
            <a:endParaRPr lang="en-IN" b="1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IN" sz="2400" b="1" dirty="0">
                <a:solidFill>
                  <a:srgbClr val="FFFFFF"/>
                </a:solidFill>
                <a:ea typeface="+mj-lt"/>
                <a:cs typeface="+mj-lt"/>
              </a:rPr>
              <a:t>);</a:t>
            </a:r>
            <a:endParaRPr lang="en-IN" b="1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E03C95-C18D-62C9-FD7F-36188472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63" y="842421"/>
            <a:ext cx="1981200" cy="174307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41B61A-D72E-8F7B-D43E-53F5F8C3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47" y="2818279"/>
            <a:ext cx="1901077" cy="183776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72D187-37F4-F837-6594-F3E86FB4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84" y="4890528"/>
            <a:ext cx="1910044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8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1FCD-0723-334D-2032-E8DE1293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107" y="1550692"/>
            <a:ext cx="6842383" cy="5044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1700" b="1" dirty="0"/>
              <a:t>CREATE TABLE routes (</a:t>
            </a:r>
            <a:endParaRPr lang="en-US" sz="1700" dirty="0"/>
          </a:p>
          <a:p>
            <a:pPr marL="0" indent="0">
              <a:buNone/>
            </a:pPr>
            <a:r>
              <a:rPr lang="en-IN" sz="1700" b="1" dirty="0"/>
              <a:t>    route_id INT AUTO_INCREMENT PRIMARY KEY,</a:t>
            </a:r>
            <a:endParaRPr lang="en-US" sz="1700" dirty="0"/>
          </a:p>
          <a:p>
            <a:pPr marL="0" indent="0">
              <a:buNone/>
            </a:pPr>
            <a:r>
              <a:rPr lang="en-IN" sz="1700" b="1" dirty="0"/>
              <a:t>    route_name VARCHAR(255) </a:t>
            </a:r>
            <a:endParaRPr lang="en-US" sz="1700" dirty="0"/>
          </a:p>
          <a:p>
            <a:pPr marL="0" indent="0">
              <a:buNone/>
            </a:pPr>
            <a:r>
              <a:rPr lang="en-IN" sz="1700" b="1" dirty="0"/>
              <a:t>);</a:t>
            </a:r>
            <a:endParaRPr lang="en-IN" sz="1700" dirty="0"/>
          </a:p>
          <a:p>
            <a:pPr>
              <a:buFont typeface="Wingdings 3"/>
              <a:buChar char=""/>
            </a:pPr>
            <a:endParaRPr lang="en-IN" sz="1700" dirty="0"/>
          </a:p>
          <a:p>
            <a:pPr marL="0" indent="0">
              <a:buNone/>
            </a:pPr>
            <a:r>
              <a:rPr lang="en-IN" sz="1700" b="1" dirty="0"/>
              <a:t>CREATE TABLE seat_types (</a:t>
            </a:r>
            <a:endParaRPr lang="en-US" sz="1700" dirty="0"/>
          </a:p>
          <a:p>
            <a:pPr marL="0" indent="0">
              <a:buNone/>
            </a:pPr>
            <a:r>
              <a:rPr lang="en-IN" sz="1700" b="1" dirty="0"/>
              <a:t>    seat_type_id INT AUTO_INCREMENT PRIMARY KEY,</a:t>
            </a:r>
            <a:endParaRPr lang="en-US" sz="1700" dirty="0"/>
          </a:p>
          <a:p>
            <a:pPr marL="0" indent="0">
              <a:buNone/>
            </a:pPr>
            <a:r>
              <a:rPr lang="en-IN" sz="1700" b="1" dirty="0"/>
              <a:t>    seat_type VARCHAR(100) </a:t>
            </a:r>
            <a:endParaRPr lang="en-US" sz="1700" dirty="0"/>
          </a:p>
          <a:p>
            <a:pPr marL="0" indent="0">
              <a:buNone/>
            </a:pPr>
            <a:r>
              <a:rPr lang="en-IN" sz="1700" b="1" dirty="0"/>
              <a:t>);</a:t>
            </a:r>
            <a:endParaRPr lang="en-US" sz="1700" dirty="0"/>
          </a:p>
          <a:p>
            <a:pPr>
              <a:buFont typeface="Wingdings 3"/>
              <a:buChar char=""/>
            </a:pPr>
            <a:endParaRPr lang="en-IN" sz="1700" dirty="0"/>
          </a:p>
          <a:p>
            <a:pPr marL="0" indent="0">
              <a:buNone/>
            </a:pPr>
            <a:endParaRPr lang="en-IN" sz="17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EF64DF-22EA-1395-0A88-E60F6D88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94" y="1258981"/>
            <a:ext cx="2042272" cy="170665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10E597-4C1F-CF21-8E3E-715DD0FE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53" y="3592326"/>
            <a:ext cx="2041151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100</TotalTime>
  <Words>1633</Words>
  <Application>Microsoft Office PowerPoint</Application>
  <PresentationFormat>Widescreen</PresentationFormat>
  <Paragraphs>174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Century Gothic</vt:lpstr>
      <vt:lpstr>Wingdings 3</vt:lpstr>
      <vt:lpstr>Ion</vt:lpstr>
      <vt:lpstr>SHIFTING AIRLINES DATA INTO INSIGHTS</vt:lpstr>
      <vt:lpstr>OBJECTIVE </vt:lpstr>
      <vt:lpstr>ANALYSIS</vt:lpstr>
      <vt:lpstr>WHAT IS MYSQL </vt:lpstr>
      <vt:lpstr>SQL COMMANDOVERVIEW</vt:lpstr>
      <vt:lpstr>ER DIAGRAM </vt:lpstr>
      <vt:lpstr>SCHEMA CREATION </vt:lpstr>
      <vt:lpstr>TABLE CREATION</vt:lpstr>
      <vt:lpstr>PowerPoint Presentation</vt:lpstr>
      <vt:lpstr>PowerPoint Presentation</vt:lpstr>
      <vt:lpstr>MY ANALYSIS ON THE AIRLINE DATABASE WITH THE QUERY</vt:lpstr>
      <vt:lpstr>Country-wise Recommendation Rate </vt:lpstr>
      <vt:lpstr>Aircraft Type Performance (Recommendation Rate)</vt:lpstr>
      <vt:lpstr>Traveller Type Recommendation Trends</vt:lpstr>
      <vt:lpstr>Value for Money vs Seat Comfort Analysis </vt:lpstr>
      <vt:lpstr>5 Best Performing Routes by Recommendation Rate </vt:lpstr>
      <vt:lpstr>Monthly Review Distribution </vt:lpstr>
      <vt:lpstr>Top 5 Countries with highest Recommendation Rate </vt:lpstr>
      <vt:lpstr>Service Quality Ranking by Seat Type </vt:lpstr>
      <vt:lpstr>Top 10 Aircraft for Business Class Travellers </vt:lpstr>
      <vt:lpstr>Top Routes by Overall Experience Score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Sourav Chowhan</dc:creator>
  <cp:lastModifiedBy>Sourav Chowhan</cp:lastModifiedBy>
  <cp:revision>434</cp:revision>
  <dcterms:created xsi:type="dcterms:W3CDTF">2025-08-13T05:37:10Z</dcterms:created>
  <dcterms:modified xsi:type="dcterms:W3CDTF">2025-08-18T09:44:39Z</dcterms:modified>
</cp:coreProperties>
</file>